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3" r:id="rId3"/>
    <p:sldId id="257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7" r:id="rId12"/>
    <p:sldId id="268" r:id="rId13"/>
    <p:sldId id="269" r:id="rId14"/>
    <p:sldId id="270" r:id="rId15"/>
    <p:sldId id="274" r:id="rId16"/>
    <p:sldId id="275" r:id="rId17"/>
    <p:sldId id="276" r:id="rId18"/>
    <p:sldId id="277" r:id="rId19"/>
    <p:sldId id="285" r:id="rId20"/>
    <p:sldId id="280" r:id="rId21"/>
    <p:sldId id="281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800080"/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4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9E182-0C6F-4A4C-AF92-99B881FAE710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C725-E51A-4594-B047-B04AC77E177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9E182-0C6F-4A4C-AF92-99B881FAE710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C725-E51A-4594-B047-B04AC77E17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9E182-0C6F-4A4C-AF92-99B881FAE710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C725-E51A-4594-B047-B04AC77E17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9E182-0C6F-4A4C-AF92-99B881FAE710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C725-E51A-4594-B047-B04AC77E177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9E182-0C6F-4A4C-AF92-99B881FAE710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C725-E51A-4594-B047-B04AC77E17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9E182-0C6F-4A4C-AF92-99B881FAE710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C725-E51A-4594-B047-B04AC77E177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9E182-0C6F-4A4C-AF92-99B881FAE710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C725-E51A-4594-B047-B04AC77E177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9E182-0C6F-4A4C-AF92-99B881FAE710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C725-E51A-4594-B047-B04AC77E17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9E182-0C6F-4A4C-AF92-99B881FAE710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C725-E51A-4594-B047-B04AC77E17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9E182-0C6F-4A4C-AF92-99B881FAE710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C725-E51A-4594-B047-B04AC77E17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9E182-0C6F-4A4C-AF92-99B881FAE710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9C725-E51A-4594-B047-B04AC77E177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EB9E182-0C6F-4A4C-AF92-99B881FAE710}" type="datetimeFigureOut">
              <a:rPr lang="ru-RU" smtClean="0"/>
              <a:t>04.12.2023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719C725-E51A-4594-B047-B04AC77E177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metis\Downloads\Ekr_ZPRPP_kursy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504" y="62504"/>
            <a:ext cx="4648200" cy="113424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extLst/>
        </p:spPr>
      </p:pic>
      <p:sp>
        <p:nvSpPr>
          <p:cNvPr id="5" name="TextBox 4"/>
          <p:cNvSpPr txBox="1"/>
          <p:nvPr/>
        </p:nvSpPr>
        <p:spPr>
          <a:xfrm>
            <a:off x="635993" y="1725776"/>
            <a:ext cx="6192688" cy="33547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i="1" spc="-100" dirty="0" err="1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Тренінг</a:t>
            </a:r>
            <a:r>
              <a:rPr lang="ru-RU" sz="2000" i="1" spc="-1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 для </a:t>
            </a:r>
            <a:r>
              <a:rPr lang="ru-RU" sz="2000" i="1" spc="-100" dirty="0" err="1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професійної</a:t>
            </a:r>
            <a:r>
              <a:rPr lang="ru-RU" sz="2000" i="1" spc="-1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2000" i="1" spc="-100" dirty="0" err="1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спільноти</a:t>
            </a:r>
            <a:r>
              <a:rPr lang="ru-RU" sz="2000" i="1" spc="-1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2000" i="1" spc="-100" dirty="0" err="1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вихователів-методистів</a:t>
            </a:r>
            <a:endParaRPr lang="ru-RU" sz="2000" i="1" spc="-100" dirty="0" smtClean="0">
              <a:solidFill>
                <a:schemeClr val="accent5">
                  <a:lumMod val="75000"/>
                </a:schemeClr>
              </a:solidFill>
              <a:latin typeface="Arial Black" pitchFamily="34" charset="0"/>
            </a:endParaRPr>
          </a:p>
          <a:p>
            <a:pPr algn="ctr"/>
            <a:r>
              <a:rPr lang="ru-RU" sz="2000" i="1" spc="-1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ЗДО ВМТГ</a:t>
            </a:r>
            <a:r>
              <a:rPr lang="ru-RU" sz="2000" i="1" spc="-100" dirty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ru-RU" sz="2000" i="1" spc="-100" dirty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2000" i="1" spc="-100" dirty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в </a:t>
            </a:r>
            <a:r>
              <a:rPr lang="ru-RU" sz="2000" i="1" spc="-1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рамках </a:t>
            </a:r>
            <a:r>
              <a:rPr lang="ru-RU" sz="2000" i="1" spc="-100" dirty="0" err="1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реалізації</a:t>
            </a:r>
            <a:r>
              <a:rPr lang="ru-RU" sz="2000" i="1" spc="-1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2000" i="1" spc="-100" dirty="0" err="1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проєкту</a:t>
            </a:r>
            <a:r>
              <a:rPr lang="ru-RU" sz="2000" i="1" spc="-1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 </a:t>
            </a:r>
          </a:p>
          <a:p>
            <a:pPr algn="ctr"/>
            <a:r>
              <a:rPr lang="ru-RU" sz="2400" i="1" spc="-1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2400" spc="-1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«</a:t>
            </a:r>
            <a:r>
              <a:rPr lang="ru-RU" sz="2400" spc="-100" dirty="0" err="1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Підтримка</a:t>
            </a:r>
            <a:r>
              <a:rPr lang="ru-RU" sz="2400" spc="-1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2400" spc="-100" dirty="0" err="1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педагогів</a:t>
            </a:r>
            <a:r>
              <a:rPr lang="ru-RU" sz="2400" spc="-1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2400" spc="-100" dirty="0" err="1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закладів</a:t>
            </a:r>
            <a:r>
              <a:rPr lang="ru-RU" sz="2400" spc="-1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2400" spc="-100" dirty="0" err="1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дошкільної</a:t>
            </a:r>
            <a:r>
              <a:rPr lang="ru-RU" sz="2400" spc="-1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2400" spc="-100" dirty="0" err="1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освіти</a:t>
            </a:r>
            <a:r>
              <a:rPr lang="ru-RU" sz="2400" spc="-1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 та </a:t>
            </a:r>
            <a:r>
              <a:rPr lang="ru-RU" sz="2400" spc="-100" dirty="0" err="1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супровід</a:t>
            </a:r>
            <a:r>
              <a:rPr lang="ru-RU" sz="2400" spc="-1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2400" spc="-100" dirty="0" err="1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дітей</a:t>
            </a:r>
            <a:r>
              <a:rPr lang="ru-RU" sz="2400" spc="-1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 у </a:t>
            </a:r>
            <a:r>
              <a:rPr lang="ru-RU" sz="2400" spc="-100" dirty="0" err="1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надзвичайній</a:t>
            </a:r>
            <a:r>
              <a:rPr lang="ru-RU" sz="2400" spc="-1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2400" spc="-100" dirty="0" err="1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ситуації</a:t>
            </a:r>
            <a:r>
              <a:rPr lang="ru-RU" sz="2400" spc="-1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» </a:t>
            </a:r>
          </a:p>
          <a:p>
            <a:pPr algn="ctr"/>
            <a:r>
              <a:rPr lang="ru-RU" sz="2000" i="1" spc="-1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за </a:t>
            </a:r>
            <a:r>
              <a:rPr lang="ru-RU" sz="2000" i="1" spc="-100" dirty="0" err="1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підтримки</a:t>
            </a:r>
            <a:r>
              <a:rPr lang="ru-RU" sz="2000" i="1" spc="-1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2000" i="1" spc="-100" dirty="0" err="1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дитячого</a:t>
            </a:r>
            <a:r>
              <a:rPr lang="ru-RU" sz="2000" i="1" spc="-1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 фонду ООН в </a:t>
            </a:r>
            <a:r>
              <a:rPr lang="ru-RU" sz="2000" i="1" spc="-100" dirty="0" err="1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Україні</a:t>
            </a:r>
            <a:r>
              <a:rPr lang="ru-RU" sz="2000" i="1" spc="-1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 (ЮНІСЕФ) та ВФ «</a:t>
            </a:r>
            <a:r>
              <a:rPr lang="ru-RU" sz="2000" i="1" spc="-100" dirty="0" err="1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Крок</a:t>
            </a:r>
            <a:r>
              <a:rPr lang="ru-RU" sz="2000" i="1" spc="-1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 за </a:t>
            </a:r>
            <a:r>
              <a:rPr lang="ru-RU" sz="2000" i="1" spc="-100" dirty="0" err="1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кроком</a:t>
            </a:r>
            <a:r>
              <a:rPr lang="ru-RU" sz="2000" i="1" spc="-1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»</a:t>
            </a:r>
          </a:p>
          <a:p>
            <a:pPr algn="ctr"/>
            <a:endParaRPr lang="ru-RU" sz="2000" b="1" spc="-1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97950" y="404664"/>
            <a:ext cx="4176143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uk-UA" sz="1600" b="1" i="1" spc="-1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Дата проведення: 01 грудня2023 року</a:t>
            </a:r>
          </a:p>
          <a:p>
            <a:pPr algn="ctr"/>
            <a:r>
              <a:rPr lang="uk-UA" sz="1600" b="1" i="1" spc="-1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Час проведення: 13.00</a:t>
            </a:r>
          </a:p>
          <a:p>
            <a:pPr algn="ctr"/>
            <a:r>
              <a:rPr lang="uk-UA" sz="1600" b="1" i="1" spc="-1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Місце проведення: КЗ «ДНЗ №</a:t>
            </a:r>
            <a:r>
              <a:rPr lang="uk-UA" sz="1600" b="1" i="1" spc="-100" dirty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4</a:t>
            </a:r>
            <a:r>
              <a:rPr lang="uk-UA" sz="1600" b="1" i="1" spc="-1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 ВМР»</a:t>
            </a:r>
          </a:p>
          <a:p>
            <a:pPr algn="ctr"/>
            <a:endParaRPr lang="ru-RU" sz="2400" b="1" i="1" spc="-100" dirty="0">
              <a:solidFill>
                <a:schemeClr val="accent5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6" y="6081067"/>
            <a:ext cx="6451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i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Тренер – консультант КУ «ЦПРПП ВМР» Лариса Бондарчук</a:t>
            </a:r>
            <a:endParaRPr lang="ru-RU" b="1" i="1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08304" y="4349362"/>
            <a:ext cx="1584176" cy="2007628"/>
          </a:xfrm>
          <a:prstGeom prst="ellipse">
            <a:avLst/>
          </a:prstGeom>
          <a:ln w="63500" cap="rnd">
            <a:solidFill>
              <a:srgbClr val="990099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50760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9"/>
            <a:ext cx="849694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Дивись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Втрата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орієнтації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Не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знають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власного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відбулося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...</a:t>
            </a:r>
          </a:p>
          <a:p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Збентежені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Емоційно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заціпеніла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почуває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себе «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відсторонено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ізольовано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Дратівливість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злість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тривога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страх.</a:t>
            </a:r>
          </a:p>
          <a:p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Фізичні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симптоми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Тремтіння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головний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біль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відчуття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сильної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втоми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втрата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апетиту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...</a:t>
            </a:r>
          </a:p>
          <a:p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Відчуття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провини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Втрата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деструктивна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поведінка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відповідає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взагалі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розмовляє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3929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2400" y="152400"/>
            <a:ext cx="5637213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  <a:t/>
            </a:r>
            <a:b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ru-RU" sz="800" b="0" i="0" u="none" strike="noStrike" cap="none" normalizeH="0" baseline="0" smtClean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" y="152400"/>
            <a:ext cx="5465763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422108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https://www.youtube.com/watch?v=iwcZRbe35yg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404664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Psychological First Aid (PFA) for children - YouTube</a:t>
            </a:r>
          </a:p>
          <a:p>
            <a:endParaRPr lang="en-US" dirty="0"/>
          </a:p>
          <a:p>
            <a:r>
              <a:rPr lang="en-US" dirty="0"/>
              <a:t>YouTube</a:t>
            </a:r>
          </a:p>
          <a:p>
            <a:r>
              <a:rPr lang="en-US" dirty="0"/>
              <a:t>https://www.youtube.com › ...</a:t>
            </a:r>
          </a:p>
          <a:p>
            <a:endParaRPr lang="en-US" dirty="0"/>
          </a:p>
          <a:p>
            <a:r>
              <a:rPr lang="en-US" dirty="0"/>
              <a:t>1:01</a:t>
            </a:r>
          </a:p>
          <a:p>
            <a:r>
              <a:rPr lang="en-US" dirty="0"/>
              <a:t>You will understand what is Psychological First Aid (PFA) after watching this very short video clip. The three main principles of PFA Look, 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300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504" y="116633"/>
            <a:ext cx="6750496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Слухай</a:t>
            </a:r>
            <a:endParaRPr lang="ru-RU" sz="32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Згадаймо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ролик</a:t>
            </a:r>
          </a:p>
          <a:p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підходить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представляється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заспокоює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дитину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(і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батьків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уважно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активно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слухає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сприймає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підтверджує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реакції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почуття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питає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 потреби і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стурбованість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ставлячи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запитання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відповідності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віку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допомагає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дитині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вирішити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нагальні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потреби і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7125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640959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Пам’ятайте</a:t>
            </a: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 слова і </a:t>
            </a:r>
            <a:r>
              <a:rPr lang="ru-RU" sz="32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мову</a:t>
            </a: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тіла</a:t>
            </a:r>
            <a:endParaRPr lang="ru-RU" sz="32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Контакт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очі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-в-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очі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Вирази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обличчя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•Жести.</a:t>
            </a:r>
          </a:p>
          <a:p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•Нехай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знають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поруч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(ЯКЩО НЕОБХІДНО -</a:t>
            </a:r>
          </a:p>
          <a:p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ПРОГОВОРІТЬ:- Я ТУТ, - Я ПОРУЧ).</a:t>
            </a:r>
          </a:p>
          <a:p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хотіти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говорити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 те,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трапилось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вони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цінувати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просто побудете</a:t>
            </a:r>
          </a:p>
          <a:p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поруч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ними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мовчки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запропонуйте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якусь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практичну</a:t>
            </a:r>
            <a:endParaRPr lang="ru-RU" sz="24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допомогу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їжу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склянку води.</a:t>
            </a:r>
          </a:p>
          <a:p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•Не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тисніть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розповідали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вам, через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їм</a:t>
            </a:r>
            <a:endParaRPr lang="ru-RU" sz="24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довелося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пройти.</a:t>
            </a:r>
          </a:p>
        </p:txBody>
      </p:sp>
    </p:spTree>
    <p:extLst>
      <p:ext uri="{BB962C8B-B14F-4D97-AF65-F5344CB8AC3E}">
        <p14:creationId xmlns:p14="http://schemas.microsoft.com/office/powerpoint/2010/main" val="3530035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12863" y="2855913"/>
            <a:ext cx="6516687" cy="114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332657"/>
            <a:ext cx="849694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Направляй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Допомогти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дитині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сказати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безпосередні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потреби і</a:t>
            </a:r>
          </a:p>
          <a:p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скарги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та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надати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їй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необхідну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Надати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практичну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допомогу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задоволення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потреб</a:t>
            </a:r>
          </a:p>
          <a:p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Мета </a:t>
            </a:r>
            <a:r>
              <a:rPr lang="ru-RU" sz="28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знизити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стресу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покращити</a:t>
            </a:r>
            <a:endParaRPr lang="ru-RU" sz="24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адаптацію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 не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дізнаватися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деталі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травматичного</a:t>
            </a:r>
            <a:endParaRPr lang="ru-RU" sz="24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переживання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08201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1"/>
            <a:ext cx="871296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Коли </a:t>
            </a:r>
            <a:r>
              <a:rPr lang="ru-RU" sz="32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дитина</a:t>
            </a: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потребує</a:t>
            </a: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першої</a:t>
            </a: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психологічної</a:t>
            </a: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ru-RU" sz="2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ризик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спричинення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дитиною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шкоди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собі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іншим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є прояви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надмірного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постійного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самоусунення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відсутні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емоційні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реакції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дитина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здається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млявою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виявляє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негативних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позитивних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емоцій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дитина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постійно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хникає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плаче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впродовж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довгого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часу</a:t>
            </a:r>
          </a:p>
          <a:p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(коли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схлип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допомагає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звільнитися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болю).</a:t>
            </a:r>
          </a:p>
          <a:p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постійно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напади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тривоги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У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галюцинації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чує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голоси,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предмети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людей,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є</a:t>
            </a:r>
          </a:p>
          <a:p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грою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жартами.</a:t>
            </a:r>
          </a:p>
          <a:p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З'явилися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труднощі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розумінням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соціальною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взаємодією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6710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56895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Коли </a:t>
            </a:r>
            <a:r>
              <a:rPr lang="ru-RU" sz="36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дитина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потребує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першої</a:t>
            </a:r>
            <a:endParaRPr lang="ru-RU" sz="36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психологічної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ru-RU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✔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Розлучена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сім’єю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піклувальниками</a:t>
            </a:r>
            <a:endParaRPr lang="ru-RU" sz="24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✔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Бачила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завдали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шкоду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вбили 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дорогу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людину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когось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іншого</a:t>
            </a:r>
            <a:endParaRPr lang="ru-RU" sz="24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✔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Зазнали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болю</a:t>
            </a:r>
          </a:p>
          <a:p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✔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Відчувають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загрозу</a:t>
            </a:r>
            <a:endParaRPr lang="ru-RU" sz="24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✔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Хвилюються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стурбовані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їхні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батьки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піклувальники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сумують</a:t>
            </a:r>
            <a:endParaRPr lang="ru-RU" sz="24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чимось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стурбовані</a:t>
            </a:r>
            <a:endParaRPr lang="ru-RU" sz="24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0391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6820" y="138909"/>
            <a:ext cx="87176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Відчувають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провину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те,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вижила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коли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загинули</a:t>
            </a:r>
            <a:endParaRPr lang="ru-RU" sz="24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✔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фізичні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симптоми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вказують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вони не</a:t>
            </a:r>
          </a:p>
          <a:p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почуваються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добре,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наприклад,тремтіння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головний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біль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втрата</a:t>
            </a:r>
            <a:endParaRPr lang="ru-RU" sz="24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апетиту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тупий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гострий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біль</a:t>
            </a:r>
            <a:endParaRPr lang="ru-RU" sz="24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✔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плачуть</a:t>
            </a:r>
            <a:endParaRPr lang="ru-RU" sz="24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✔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Виявляють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істеричність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панікують</a:t>
            </a:r>
            <a:endParaRPr lang="ru-RU" sz="24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✔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Виявляють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агресивність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намагаються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спричинити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біль</a:t>
            </a:r>
            <a:endParaRPr lang="ru-RU" sz="24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іншим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б’ються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руками, ногами,</a:t>
            </a:r>
          </a:p>
          <a:p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кусаються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і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т.і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✔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Постійно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горнуться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своїх</a:t>
            </a:r>
            <a:endParaRPr lang="ru-RU" sz="24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536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856984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36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ППД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Безпека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переконайтеся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винадаєте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допомогу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знаходяться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безпеці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захищені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психологічних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фізичних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загроз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Гідність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ставитися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повагою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культурних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норм)</a:t>
            </a:r>
          </a:p>
          <a:p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Права (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діяти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інтересах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75188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568952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Особливі</a:t>
            </a:r>
            <a:r>
              <a:rPr lang="ru-RU" sz="40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реакції</a:t>
            </a:r>
            <a:r>
              <a:rPr lang="ru-RU" sz="40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40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дистрес</a:t>
            </a:r>
            <a:endParaRPr lang="ru-RU" sz="40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маленьких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проявлятися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поведінка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притаманна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ранньому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віку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нічний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енурез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смоктання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пальця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травлення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мовлення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координації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рухів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концентрації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уваги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вони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чіплятися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піклувальників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грати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повторювати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одну 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 ту саму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пов’язану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тривожними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подіями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бути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емоційними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навпаки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емоційному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заціпенінні</a:t>
            </a: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легко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лякатися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бути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тривожними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роздратованими</a:t>
            </a:r>
            <a:r>
              <a:rPr lang="ru-RU" sz="2400" b="1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7867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"/>
            <a:ext cx="87129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0000FF"/>
                </a:solidFill>
              </a:rPr>
              <a:t>Тема</a:t>
            </a:r>
            <a:r>
              <a:rPr lang="ru-RU" sz="3600" b="1" i="1" dirty="0">
                <a:solidFill>
                  <a:srgbClr val="0000FF"/>
                </a:solidFill>
              </a:rPr>
              <a:t>: </a:t>
            </a:r>
            <a:r>
              <a:rPr lang="ru-RU" sz="3600" b="1" i="1" dirty="0" err="1">
                <a:solidFill>
                  <a:srgbClr val="0000FF"/>
                </a:solidFill>
              </a:rPr>
              <a:t>Базові</a:t>
            </a:r>
            <a:r>
              <a:rPr lang="ru-RU" sz="3600" b="1" i="1" dirty="0">
                <a:solidFill>
                  <a:srgbClr val="0000FF"/>
                </a:solidFill>
              </a:rPr>
              <a:t> </a:t>
            </a:r>
            <a:r>
              <a:rPr lang="ru-RU" sz="3600" b="1" i="1" dirty="0" err="1">
                <a:solidFill>
                  <a:srgbClr val="0000FF"/>
                </a:solidFill>
              </a:rPr>
              <a:t>підходи</a:t>
            </a:r>
            <a:r>
              <a:rPr lang="ru-RU" sz="3600" b="1" i="1" dirty="0">
                <a:solidFill>
                  <a:srgbClr val="0000FF"/>
                </a:solidFill>
              </a:rPr>
              <a:t> до </a:t>
            </a:r>
            <a:r>
              <a:rPr lang="ru-RU" sz="3600" b="1" i="1" dirty="0" err="1">
                <a:solidFill>
                  <a:srgbClr val="0000FF"/>
                </a:solidFill>
              </a:rPr>
              <a:t>надання</a:t>
            </a:r>
            <a:endParaRPr lang="ru-RU" sz="3600" b="1" i="1" dirty="0">
              <a:solidFill>
                <a:srgbClr val="0000FF"/>
              </a:solidFill>
            </a:endParaRPr>
          </a:p>
          <a:p>
            <a:r>
              <a:rPr lang="ru-RU" sz="3600" b="1" i="1" dirty="0" err="1">
                <a:solidFill>
                  <a:srgbClr val="0000FF"/>
                </a:solidFill>
              </a:rPr>
              <a:t>першої</a:t>
            </a:r>
            <a:r>
              <a:rPr lang="ru-RU" sz="3600" b="1" i="1" dirty="0">
                <a:solidFill>
                  <a:srgbClr val="0000FF"/>
                </a:solidFill>
              </a:rPr>
              <a:t> </a:t>
            </a:r>
            <a:r>
              <a:rPr lang="ru-RU" sz="3600" b="1" i="1" dirty="0" err="1">
                <a:solidFill>
                  <a:srgbClr val="0000FF"/>
                </a:solidFill>
              </a:rPr>
              <a:t>психологічної</a:t>
            </a:r>
            <a:r>
              <a:rPr lang="ru-RU" sz="3600" b="1" i="1" dirty="0">
                <a:solidFill>
                  <a:srgbClr val="0000FF"/>
                </a:solidFill>
              </a:rPr>
              <a:t> </a:t>
            </a:r>
            <a:r>
              <a:rPr lang="ru-RU" sz="3600" b="1" i="1" dirty="0" err="1" smtClean="0">
                <a:solidFill>
                  <a:srgbClr val="0000FF"/>
                </a:solidFill>
              </a:rPr>
              <a:t>допомоги</a:t>
            </a:r>
            <a:r>
              <a:rPr lang="ru-RU" sz="3600" b="1" dirty="0" smtClean="0">
                <a:solidFill>
                  <a:srgbClr val="0000FF"/>
                </a:solidFill>
              </a:rPr>
              <a:t> у </a:t>
            </a:r>
            <a:r>
              <a:rPr lang="ru-RU" sz="3600" b="1" dirty="0" err="1" smtClean="0">
                <a:solidFill>
                  <a:srgbClr val="0000FF"/>
                </a:solidFill>
              </a:rPr>
              <a:t>роботі</a:t>
            </a:r>
            <a:r>
              <a:rPr lang="ru-RU" sz="3600" b="1" dirty="0" smtClean="0">
                <a:solidFill>
                  <a:srgbClr val="0000FF"/>
                </a:solidFill>
              </a:rPr>
              <a:t> </a:t>
            </a:r>
            <a:r>
              <a:rPr lang="ru-RU" sz="3600" b="1" dirty="0" err="1" smtClean="0">
                <a:solidFill>
                  <a:srgbClr val="0000FF"/>
                </a:solidFill>
              </a:rPr>
              <a:t>вихователя</a:t>
            </a:r>
            <a:endParaRPr lang="ru-RU" sz="3600" b="1" dirty="0">
              <a:solidFill>
                <a:srgbClr val="0000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196752"/>
            <a:ext cx="85689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600" b="1" i="1" dirty="0">
              <a:solidFill>
                <a:srgbClr val="0000FF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endParaRPr lang="ru-RU" sz="3600" b="1" i="1" dirty="0">
              <a:solidFill>
                <a:srgbClr val="0000FF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ru-RU" sz="2800" b="1" i="1" dirty="0" err="1" smtClean="0">
                <a:solidFill>
                  <a:srgbClr val="0000FF"/>
                </a:solidFill>
              </a:rPr>
              <a:t>Поняття</a:t>
            </a:r>
            <a:r>
              <a:rPr lang="ru-RU" sz="2800" b="1" i="1" dirty="0" smtClean="0">
                <a:solidFill>
                  <a:srgbClr val="0000FF"/>
                </a:solidFill>
              </a:rPr>
              <a:t> </a:t>
            </a:r>
            <a:r>
              <a:rPr lang="ru-RU" sz="2800" b="1" i="1" dirty="0">
                <a:solidFill>
                  <a:srgbClr val="0000FF"/>
                </a:solidFill>
              </a:rPr>
              <a:t>про першу </a:t>
            </a:r>
            <a:r>
              <a:rPr lang="ru-RU" sz="2800" b="1" i="1" dirty="0" err="1">
                <a:solidFill>
                  <a:srgbClr val="0000FF"/>
                </a:solidFill>
              </a:rPr>
              <a:t>психологічну</a:t>
            </a:r>
            <a:r>
              <a:rPr lang="ru-RU" sz="2800" b="1" i="1" dirty="0">
                <a:solidFill>
                  <a:srgbClr val="0000FF"/>
                </a:solidFill>
              </a:rPr>
              <a:t> </a:t>
            </a:r>
            <a:r>
              <a:rPr lang="ru-RU" sz="2800" b="1" i="1" dirty="0" err="1">
                <a:solidFill>
                  <a:srgbClr val="0000FF"/>
                </a:solidFill>
              </a:rPr>
              <a:t>допомогу</a:t>
            </a:r>
            <a:r>
              <a:rPr lang="ru-RU" sz="2800" b="1" i="1" dirty="0">
                <a:solidFill>
                  <a:srgbClr val="0000FF"/>
                </a:solidFill>
              </a:rPr>
              <a:t>.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800" b="1" i="1" dirty="0" err="1" smtClean="0">
                <a:solidFill>
                  <a:srgbClr val="0000FF"/>
                </a:solidFill>
              </a:rPr>
              <a:t>Ключові</a:t>
            </a:r>
            <a:r>
              <a:rPr lang="ru-RU" sz="2800" b="1" i="1" dirty="0" smtClean="0">
                <a:solidFill>
                  <a:srgbClr val="0000FF"/>
                </a:solidFill>
              </a:rPr>
              <a:t> </a:t>
            </a:r>
            <a:r>
              <a:rPr lang="ru-RU" sz="2800" b="1" i="1" dirty="0" err="1">
                <a:solidFill>
                  <a:srgbClr val="0000FF"/>
                </a:solidFill>
              </a:rPr>
              <a:t>принципи</a:t>
            </a:r>
            <a:r>
              <a:rPr lang="ru-RU" sz="2800" b="1" i="1" dirty="0">
                <a:solidFill>
                  <a:srgbClr val="0000FF"/>
                </a:solidFill>
              </a:rPr>
              <a:t> </a:t>
            </a:r>
            <a:r>
              <a:rPr lang="ru-RU" sz="2800" b="1" i="1" dirty="0" err="1">
                <a:solidFill>
                  <a:srgbClr val="0000FF"/>
                </a:solidFill>
              </a:rPr>
              <a:t>роботи</a:t>
            </a:r>
            <a:r>
              <a:rPr lang="ru-RU" sz="2800" b="1" i="1" dirty="0">
                <a:solidFill>
                  <a:srgbClr val="0000FF"/>
                </a:solidFill>
              </a:rPr>
              <a:t> з </a:t>
            </a:r>
            <a:r>
              <a:rPr lang="ru-RU" sz="2800" b="1" i="1" dirty="0" err="1">
                <a:solidFill>
                  <a:srgbClr val="0000FF"/>
                </a:solidFill>
              </a:rPr>
              <a:t>дітьми</a:t>
            </a:r>
            <a:r>
              <a:rPr lang="ru-RU" sz="2800" b="1" i="1" dirty="0">
                <a:solidFill>
                  <a:srgbClr val="0000FF"/>
                </a:solidFill>
              </a:rPr>
              <a:t> в </a:t>
            </a:r>
            <a:r>
              <a:rPr lang="ru-RU" sz="2800" b="1" i="1" dirty="0" err="1">
                <a:solidFill>
                  <a:srgbClr val="0000FF"/>
                </a:solidFill>
              </a:rPr>
              <a:t>стані</a:t>
            </a:r>
            <a:endParaRPr lang="ru-RU" sz="2800" b="1" i="1" dirty="0">
              <a:solidFill>
                <a:srgbClr val="0000FF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ru-RU" sz="2800" b="1" i="1" dirty="0" err="1">
                <a:solidFill>
                  <a:srgbClr val="0000FF"/>
                </a:solidFill>
              </a:rPr>
              <a:t>дистресу</a:t>
            </a:r>
            <a:r>
              <a:rPr lang="ru-RU" sz="2800" b="1" i="1" dirty="0">
                <a:solidFill>
                  <a:srgbClr val="0000FF"/>
                </a:solidFill>
              </a:rPr>
              <a:t> (дивись, </a:t>
            </a:r>
            <a:r>
              <a:rPr lang="ru-RU" sz="2800" b="1" i="1" dirty="0" err="1">
                <a:solidFill>
                  <a:srgbClr val="0000FF"/>
                </a:solidFill>
              </a:rPr>
              <a:t>слухай</a:t>
            </a:r>
            <a:r>
              <a:rPr lang="ru-RU" sz="2800" b="1" i="1" dirty="0">
                <a:solidFill>
                  <a:srgbClr val="0000FF"/>
                </a:solidFill>
              </a:rPr>
              <a:t>, </a:t>
            </a:r>
            <a:r>
              <a:rPr lang="ru-RU" sz="2800" b="1" i="1" dirty="0" err="1">
                <a:solidFill>
                  <a:srgbClr val="0000FF"/>
                </a:solidFill>
              </a:rPr>
              <a:t>поєднуй</a:t>
            </a:r>
            <a:r>
              <a:rPr lang="ru-RU" sz="2800" b="1" i="1" dirty="0">
                <a:solidFill>
                  <a:srgbClr val="0000FF"/>
                </a:solidFill>
              </a:rPr>
              <a:t> та </a:t>
            </a:r>
            <a:r>
              <a:rPr lang="ru-RU" sz="2800" b="1" i="1" dirty="0" err="1">
                <a:solidFill>
                  <a:srgbClr val="0000FF"/>
                </a:solidFill>
              </a:rPr>
              <a:t>ін</a:t>
            </a:r>
            <a:r>
              <a:rPr lang="ru-RU" sz="2800" b="1" i="1" dirty="0">
                <a:solidFill>
                  <a:srgbClr val="0000FF"/>
                </a:solidFill>
              </a:rPr>
              <a:t>.).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800" b="1" i="1" dirty="0" err="1" smtClean="0">
                <a:solidFill>
                  <a:srgbClr val="0000FF"/>
                </a:solidFill>
              </a:rPr>
              <a:t>Види</a:t>
            </a:r>
            <a:r>
              <a:rPr lang="ru-RU" sz="2800" b="1" i="1" dirty="0" smtClean="0">
                <a:solidFill>
                  <a:srgbClr val="0000FF"/>
                </a:solidFill>
              </a:rPr>
              <a:t> </a:t>
            </a:r>
            <a:r>
              <a:rPr lang="ru-RU" sz="2800" b="1" i="1" dirty="0" err="1">
                <a:solidFill>
                  <a:srgbClr val="0000FF"/>
                </a:solidFill>
              </a:rPr>
              <a:t>допомоги</a:t>
            </a:r>
            <a:r>
              <a:rPr lang="ru-RU" sz="2800" b="1" i="1" dirty="0">
                <a:solidFill>
                  <a:srgbClr val="0000FF"/>
                </a:solidFill>
              </a:rPr>
              <a:t>, </a:t>
            </a:r>
            <a:r>
              <a:rPr lang="ru-RU" sz="2800" b="1" i="1" dirty="0" err="1">
                <a:solidFill>
                  <a:srgbClr val="0000FF"/>
                </a:solidFill>
              </a:rPr>
              <a:t>яких</a:t>
            </a:r>
            <a:r>
              <a:rPr lang="ru-RU" sz="2800" b="1" i="1" dirty="0">
                <a:solidFill>
                  <a:srgbClr val="0000FF"/>
                </a:solidFill>
              </a:rPr>
              <a:t> </a:t>
            </a:r>
            <a:r>
              <a:rPr lang="ru-RU" sz="2800" b="1" i="1" dirty="0" err="1">
                <a:solidFill>
                  <a:srgbClr val="0000FF"/>
                </a:solidFill>
              </a:rPr>
              <a:t>потребують</a:t>
            </a:r>
            <a:r>
              <a:rPr lang="ru-RU" sz="2800" b="1" i="1" dirty="0">
                <a:solidFill>
                  <a:srgbClr val="0000FF"/>
                </a:solidFill>
              </a:rPr>
              <a:t> </a:t>
            </a:r>
            <a:r>
              <a:rPr lang="ru-RU" sz="2800" b="1" i="1" dirty="0" err="1">
                <a:solidFill>
                  <a:srgbClr val="0000FF"/>
                </a:solidFill>
              </a:rPr>
              <a:t>діти</a:t>
            </a:r>
            <a:r>
              <a:rPr lang="ru-RU" sz="2800" b="1" i="1" dirty="0">
                <a:solidFill>
                  <a:srgbClr val="0000FF"/>
                </a:solidFill>
              </a:rPr>
              <a:t>.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2800" b="1" i="1" dirty="0" err="1" smtClean="0">
                <a:solidFill>
                  <a:srgbClr val="0000FF"/>
                </a:solidFill>
              </a:rPr>
              <a:t>Врахування</a:t>
            </a:r>
            <a:r>
              <a:rPr lang="ru-RU" sz="2800" b="1" i="1" dirty="0" smtClean="0">
                <a:solidFill>
                  <a:srgbClr val="0000FF"/>
                </a:solidFill>
              </a:rPr>
              <a:t> </a:t>
            </a:r>
            <a:r>
              <a:rPr lang="ru-RU" sz="2800" b="1" i="1" dirty="0" err="1">
                <a:solidFill>
                  <a:srgbClr val="0000FF"/>
                </a:solidFill>
              </a:rPr>
              <a:t>вікових</a:t>
            </a:r>
            <a:r>
              <a:rPr lang="ru-RU" sz="2800" b="1" i="1" dirty="0">
                <a:solidFill>
                  <a:srgbClr val="0000FF"/>
                </a:solidFill>
              </a:rPr>
              <a:t> та </a:t>
            </a:r>
            <a:r>
              <a:rPr lang="ru-RU" sz="2800" b="1" i="1" dirty="0" err="1">
                <a:solidFill>
                  <a:srgbClr val="0000FF"/>
                </a:solidFill>
              </a:rPr>
              <a:t>особистісних</a:t>
            </a:r>
            <a:r>
              <a:rPr lang="ru-RU" sz="2800" b="1" i="1" dirty="0">
                <a:solidFill>
                  <a:srgbClr val="0000FF"/>
                </a:solidFill>
              </a:rPr>
              <a:t> </a:t>
            </a:r>
            <a:r>
              <a:rPr lang="ru-RU" sz="2800" b="1" i="1" dirty="0" err="1" smtClean="0">
                <a:solidFill>
                  <a:srgbClr val="0000FF"/>
                </a:solidFill>
              </a:rPr>
              <a:t>відмінностей</a:t>
            </a:r>
            <a:r>
              <a:rPr lang="ru-RU" sz="2800" b="1" i="1" dirty="0" smtClean="0">
                <a:solidFill>
                  <a:srgbClr val="0000FF"/>
                </a:solidFill>
              </a:rPr>
              <a:t> у </a:t>
            </a:r>
            <a:r>
              <a:rPr lang="ru-RU" sz="2800" b="1" i="1" dirty="0" err="1">
                <a:solidFill>
                  <a:srgbClr val="0000FF"/>
                </a:solidFill>
              </a:rPr>
              <a:t>роботі</a:t>
            </a:r>
            <a:r>
              <a:rPr lang="ru-RU" sz="2800" b="1" i="1" dirty="0">
                <a:solidFill>
                  <a:srgbClr val="0000FF"/>
                </a:solidFill>
              </a:rPr>
              <a:t> з </a:t>
            </a:r>
            <a:r>
              <a:rPr lang="ru-RU" sz="2800" b="1" i="1" dirty="0" err="1">
                <a:solidFill>
                  <a:srgbClr val="0000FF"/>
                </a:solidFill>
              </a:rPr>
              <a:t>дітьми</a:t>
            </a:r>
            <a:r>
              <a:rPr lang="ru-RU" sz="2800" b="1" i="1" dirty="0">
                <a:solidFill>
                  <a:srgbClr val="0000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51609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503368"/>
            <a:ext cx="85689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  <a:r>
              <a:rPr lang="ru-RU" sz="4000" b="1" dirty="0" err="1" smtClean="0">
                <a:solidFill>
                  <a:srgbClr val="0000FF"/>
                </a:solidFill>
              </a:rPr>
              <a:t>усі</a:t>
            </a:r>
            <a:r>
              <a:rPr lang="ru-RU" sz="4000" b="1" dirty="0" smtClean="0">
                <a:solidFill>
                  <a:srgbClr val="0000FF"/>
                </a:solidFill>
              </a:rPr>
              <a:t> </a:t>
            </a:r>
            <a:r>
              <a:rPr lang="ru-RU" sz="4000" b="1" dirty="0" err="1" smtClean="0">
                <a:solidFill>
                  <a:srgbClr val="0000FF"/>
                </a:solidFill>
              </a:rPr>
              <a:t>матеріали</a:t>
            </a:r>
            <a:r>
              <a:rPr lang="ru-RU" sz="4000" b="1" dirty="0" smtClean="0">
                <a:solidFill>
                  <a:srgbClr val="0000FF"/>
                </a:solidFill>
              </a:rPr>
              <a:t> </a:t>
            </a:r>
            <a:r>
              <a:rPr lang="ru-RU" sz="4000" b="1" dirty="0" err="1" smtClean="0">
                <a:solidFill>
                  <a:srgbClr val="0000FF"/>
                </a:solidFill>
              </a:rPr>
              <a:t>розроблені</a:t>
            </a:r>
            <a:r>
              <a:rPr lang="ru-RU" sz="4000" b="1" dirty="0" smtClean="0">
                <a:solidFill>
                  <a:srgbClr val="0000FF"/>
                </a:solidFill>
              </a:rPr>
              <a:t> та </a:t>
            </a:r>
            <a:r>
              <a:rPr lang="ru-RU" sz="4000" b="1" dirty="0" err="1" smtClean="0">
                <a:solidFill>
                  <a:srgbClr val="0000FF"/>
                </a:solidFill>
              </a:rPr>
              <a:t>надані</a:t>
            </a:r>
            <a:r>
              <a:rPr lang="ru-RU" sz="4000" b="1" dirty="0">
                <a:solidFill>
                  <a:srgbClr val="0000FF"/>
                </a:solidFill>
              </a:rPr>
              <a:t> </a:t>
            </a:r>
            <a:r>
              <a:rPr lang="ru-RU" sz="4000" b="1" dirty="0" smtClean="0">
                <a:solidFill>
                  <a:srgbClr val="0000FF"/>
                </a:solidFill>
              </a:rPr>
              <a:t>для </a:t>
            </a:r>
            <a:r>
              <a:rPr lang="ru-RU" sz="4000" b="1" dirty="0" err="1" smtClean="0">
                <a:solidFill>
                  <a:srgbClr val="0000FF"/>
                </a:solidFill>
              </a:rPr>
              <a:t>використання</a:t>
            </a:r>
            <a:r>
              <a:rPr lang="ru-RU" sz="4000" b="1" dirty="0" smtClean="0">
                <a:solidFill>
                  <a:srgbClr val="0000FF"/>
                </a:solidFill>
              </a:rPr>
              <a:t> </a:t>
            </a:r>
            <a:r>
              <a:rPr lang="ru-RU" sz="4000" b="1" dirty="0" err="1" smtClean="0">
                <a:solidFill>
                  <a:srgbClr val="0000FF"/>
                </a:solidFill>
              </a:rPr>
              <a:t>Всеукраїнським</a:t>
            </a:r>
            <a:r>
              <a:rPr lang="ru-RU" sz="4000" b="1" dirty="0" smtClean="0">
                <a:solidFill>
                  <a:srgbClr val="0000FF"/>
                </a:solidFill>
              </a:rPr>
              <a:t> фондом </a:t>
            </a:r>
          </a:p>
          <a:p>
            <a:r>
              <a:rPr lang="ru-RU" sz="4000" b="1" dirty="0" smtClean="0">
                <a:solidFill>
                  <a:srgbClr val="0000FF"/>
                </a:solidFill>
              </a:rPr>
              <a:t>«</a:t>
            </a:r>
            <a:r>
              <a:rPr lang="ru-RU" sz="4000" b="1" dirty="0" err="1">
                <a:solidFill>
                  <a:srgbClr val="0000FF"/>
                </a:solidFill>
              </a:rPr>
              <a:t>Крок</a:t>
            </a:r>
            <a:r>
              <a:rPr lang="ru-RU" sz="4000" b="1" dirty="0">
                <a:solidFill>
                  <a:srgbClr val="0000FF"/>
                </a:solidFill>
              </a:rPr>
              <a:t> за </a:t>
            </a:r>
            <a:r>
              <a:rPr lang="ru-RU" sz="4000" b="1" dirty="0" err="1" smtClean="0">
                <a:solidFill>
                  <a:srgbClr val="0000FF"/>
                </a:solidFill>
              </a:rPr>
              <a:t>кроком</a:t>
            </a:r>
            <a:r>
              <a:rPr lang="ru-RU" sz="4000" b="1" dirty="0" smtClean="0">
                <a:solidFill>
                  <a:srgbClr val="0000FF"/>
                </a:solidFill>
              </a:rPr>
              <a:t>» </a:t>
            </a:r>
            <a:endParaRPr lang="ru-RU" sz="4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3991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7" y="404664"/>
            <a:ext cx="8208912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9423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53320"/>
            <a:ext cx="676875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ru-RU" sz="3600" b="1" i="1" dirty="0" err="1">
                <a:solidFill>
                  <a:srgbClr val="0000FF"/>
                </a:solidFill>
              </a:rPr>
              <a:t>Який</a:t>
            </a:r>
            <a:r>
              <a:rPr lang="ru-RU" sz="3600" b="1" i="1" dirty="0">
                <a:solidFill>
                  <a:srgbClr val="0000FF"/>
                </a:solidFill>
              </a:rPr>
              <a:t> ваш </a:t>
            </a:r>
            <a:r>
              <a:rPr lang="ru-RU" sz="3600" b="1" i="1" dirty="0" err="1">
                <a:solidFill>
                  <a:srgbClr val="0000FF"/>
                </a:solidFill>
              </a:rPr>
              <a:t>загальний</a:t>
            </a:r>
            <a:r>
              <a:rPr lang="ru-RU" sz="3600" b="1" i="1" dirty="0">
                <a:solidFill>
                  <a:srgbClr val="0000FF"/>
                </a:solidFill>
              </a:rPr>
              <a:t> </a:t>
            </a:r>
            <a:r>
              <a:rPr lang="ru-RU" sz="3600" b="1" i="1" dirty="0" err="1">
                <a:solidFill>
                  <a:srgbClr val="0000FF"/>
                </a:solidFill>
              </a:rPr>
              <a:t>вік</a:t>
            </a:r>
            <a:r>
              <a:rPr lang="ru-RU" sz="3600" b="1" i="1" dirty="0">
                <a:solidFill>
                  <a:srgbClr val="0000FF"/>
                </a:solidFill>
              </a:rPr>
              <a:t>?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3600" b="1" i="1" dirty="0" err="1">
                <a:solidFill>
                  <a:srgbClr val="0000FF"/>
                </a:solidFill>
              </a:rPr>
              <a:t>Який</a:t>
            </a:r>
            <a:r>
              <a:rPr lang="ru-RU" sz="3600" b="1" i="1" dirty="0">
                <a:solidFill>
                  <a:srgbClr val="0000FF"/>
                </a:solidFill>
              </a:rPr>
              <a:t> ваш </a:t>
            </a:r>
            <a:r>
              <a:rPr lang="ru-RU" sz="3600" b="1" i="1" dirty="0" err="1">
                <a:solidFill>
                  <a:srgbClr val="0000FF"/>
                </a:solidFill>
              </a:rPr>
              <a:t>загальний</a:t>
            </a:r>
            <a:r>
              <a:rPr lang="ru-RU" sz="3600" b="1" i="1" dirty="0">
                <a:solidFill>
                  <a:srgbClr val="0000FF"/>
                </a:solidFill>
              </a:rPr>
              <a:t> стаж </a:t>
            </a:r>
            <a:r>
              <a:rPr lang="ru-RU" sz="3600" b="1" i="1" dirty="0" err="1">
                <a:solidFill>
                  <a:srgbClr val="0000FF"/>
                </a:solidFill>
              </a:rPr>
              <a:t>роботи</a:t>
            </a:r>
            <a:r>
              <a:rPr lang="ru-RU" sz="3600" b="1" i="1" dirty="0">
                <a:solidFill>
                  <a:srgbClr val="0000FF"/>
                </a:solidFill>
              </a:rPr>
              <a:t>?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ru-RU" sz="3600" b="1" i="1" dirty="0" err="1">
                <a:solidFill>
                  <a:srgbClr val="0000FF"/>
                </a:solidFill>
              </a:rPr>
              <a:t>Оберіть</a:t>
            </a:r>
            <a:r>
              <a:rPr lang="ru-RU" sz="3600" b="1" i="1" dirty="0">
                <a:solidFill>
                  <a:srgbClr val="0000FF"/>
                </a:solidFill>
              </a:rPr>
              <a:t> </a:t>
            </a:r>
            <a:r>
              <a:rPr lang="ru-RU" sz="4000" b="1" i="1" dirty="0">
                <a:solidFill>
                  <a:srgbClr val="0000FF"/>
                </a:solidFill>
              </a:rPr>
              <a:t>3</a:t>
            </a:r>
            <a:r>
              <a:rPr lang="ru-RU" sz="3600" b="1" i="1" dirty="0">
                <a:solidFill>
                  <a:srgbClr val="0000FF"/>
                </a:solidFill>
              </a:rPr>
              <a:t> </a:t>
            </a:r>
            <a:r>
              <a:rPr lang="ru-RU" sz="3600" b="1" i="1" dirty="0" err="1">
                <a:solidFill>
                  <a:srgbClr val="0000FF"/>
                </a:solidFill>
              </a:rPr>
              <a:t>якості</a:t>
            </a:r>
            <a:r>
              <a:rPr lang="ru-RU" sz="3600" b="1" i="1" dirty="0">
                <a:solidFill>
                  <a:srgbClr val="0000FF"/>
                </a:solidFill>
              </a:rPr>
              <a:t>, </a:t>
            </a:r>
            <a:r>
              <a:rPr lang="ru-RU" sz="3600" b="1" i="1" dirty="0" err="1">
                <a:solidFill>
                  <a:srgbClr val="0000FF"/>
                </a:solidFill>
              </a:rPr>
              <a:t>які</a:t>
            </a:r>
            <a:r>
              <a:rPr lang="ru-RU" sz="3600" b="1" i="1" dirty="0">
                <a:solidFill>
                  <a:srgbClr val="0000FF"/>
                </a:solidFill>
              </a:rPr>
              <a:t> </a:t>
            </a:r>
            <a:r>
              <a:rPr lang="ru-RU" sz="3600" b="1" i="1" dirty="0" err="1">
                <a:solidFill>
                  <a:srgbClr val="0000FF"/>
                </a:solidFill>
              </a:rPr>
              <a:t>ви</a:t>
            </a:r>
            <a:r>
              <a:rPr lang="ru-RU" sz="3600" b="1" i="1" dirty="0">
                <a:solidFill>
                  <a:srgbClr val="0000FF"/>
                </a:solidFill>
              </a:rPr>
              <a:t> приносите на </a:t>
            </a:r>
            <a:r>
              <a:rPr lang="ru-RU" sz="3600" b="1" i="1" dirty="0" err="1">
                <a:solidFill>
                  <a:srgbClr val="0000FF"/>
                </a:solidFill>
              </a:rPr>
              <a:t>тренінг</a:t>
            </a:r>
            <a:r>
              <a:rPr lang="ru-RU" sz="3600" b="1" i="1" dirty="0">
                <a:solidFill>
                  <a:srgbClr val="0000FF"/>
                </a:solidFill>
              </a:rPr>
              <a:t> як </a:t>
            </a:r>
            <a:r>
              <a:rPr lang="ru-RU" sz="3600" b="1" i="1" dirty="0" err="1" smtClean="0">
                <a:solidFill>
                  <a:srgbClr val="0000FF"/>
                </a:solidFill>
              </a:rPr>
              <a:t>група</a:t>
            </a:r>
            <a:endParaRPr lang="ru-RU" sz="3600" b="1" i="1" dirty="0">
              <a:solidFill>
                <a:srgbClr val="0000FF"/>
              </a:solidFill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ru-RU" sz="3600" b="1" i="1" dirty="0" err="1">
                <a:solidFill>
                  <a:srgbClr val="0000FF"/>
                </a:solidFill>
              </a:rPr>
              <a:t>Оберіть</a:t>
            </a:r>
            <a:r>
              <a:rPr lang="ru-RU" sz="3600" b="1" i="1" dirty="0">
                <a:solidFill>
                  <a:srgbClr val="0000FF"/>
                </a:solidFill>
              </a:rPr>
              <a:t> </a:t>
            </a:r>
            <a:r>
              <a:rPr lang="ru-RU" sz="3600" b="1" i="1" dirty="0" err="1">
                <a:solidFill>
                  <a:srgbClr val="0000FF"/>
                </a:solidFill>
              </a:rPr>
              <a:t>назву</a:t>
            </a:r>
            <a:r>
              <a:rPr lang="ru-RU" sz="3600" b="1" i="1" dirty="0">
                <a:solidFill>
                  <a:srgbClr val="0000FF"/>
                </a:solidFill>
              </a:rPr>
              <a:t> </a:t>
            </a:r>
            <a:r>
              <a:rPr lang="ru-RU" sz="3600" b="1" i="1" dirty="0" err="1">
                <a:solidFill>
                  <a:srgbClr val="0000FF"/>
                </a:solidFill>
              </a:rPr>
              <a:t>своєї</a:t>
            </a:r>
            <a:r>
              <a:rPr lang="ru-RU" sz="3600" b="1" i="1" dirty="0">
                <a:solidFill>
                  <a:srgbClr val="0000FF"/>
                </a:solidFill>
              </a:rPr>
              <a:t> </a:t>
            </a:r>
            <a:r>
              <a:rPr lang="ru-RU" sz="3600" b="1" i="1" dirty="0" err="1" smtClean="0">
                <a:solidFill>
                  <a:srgbClr val="0000FF"/>
                </a:solidFill>
              </a:rPr>
              <a:t>команди</a:t>
            </a:r>
            <a:endParaRPr lang="ru-RU" sz="3200" b="1" dirty="0">
              <a:solidFill>
                <a:srgbClr val="0000FF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2186" y="229990"/>
            <a:ext cx="787266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 smtClean="0">
                <a:solidFill>
                  <a:srgbClr val="0000FF"/>
                </a:solidFill>
              </a:rPr>
              <a:t>вправа</a:t>
            </a:r>
            <a:r>
              <a:rPr lang="ru-RU" sz="4400" b="1" dirty="0" smtClean="0">
                <a:solidFill>
                  <a:srgbClr val="0000FF"/>
                </a:solidFill>
              </a:rPr>
              <a:t> </a:t>
            </a:r>
            <a:r>
              <a:rPr lang="ru-RU" sz="5400" b="1" dirty="0">
                <a:solidFill>
                  <a:srgbClr val="0000FF"/>
                </a:solidFill>
              </a:rPr>
              <a:t>“Наша команда”</a:t>
            </a:r>
          </a:p>
        </p:txBody>
      </p:sp>
    </p:spTree>
    <p:extLst>
      <p:ext uri="{BB962C8B-B14F-4D97-AF65-F5344CB8AC3E}">
        <p14:creationId xmlns:p14="http://schemas.microsoft.com/office/powerpoint/2010/main" val="3127305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609248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uk-UA" sz="4000" b="1" dirty="0" smtClean="0">
                <a:solidFill>
                  <a:srgbClr val="0000FF"/>
                </a:solidFill>
              </a:rPr>
              <a:t>Наші домовленості</a:t>
            </a:r>
            <a:endParaRPr lang="ru-RU" sz="4000" b="1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748715"/>
            <a:ext cx="792088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uk-UA" sz="2000" b="1" i="1" dirty="0" smtClean="0">
                <a:solidFill>
                  <a:srgbClr val="0000FF"/>
                </a:solidFill>
              </a:rPr>
              <a:t>Дбаємо про себе ;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sz="2000" b="1" i="1" dirty="0" err="1" smtClean="0">
                <a:solidFill>
                  <a:srgbClr val="0000FF"/>
                </a:solidFill>
              </a:rPr>
              <a:t>Добровільна</a:t>
            </a:r>
            <a:r>
              <a:rPr lang="ru-RU" sz="2000" b="1" i="1" dirty="0" smtClean="0">
                <a:solidFill>
                  <a:srgbClr val="0000FF"/>
                </a:solidFill>
              </a:rPr>
              <a:t> участь </a:t>
            </a:r>
          </a:p>
          <a:p>
            <a:r>
              <a:rPr lang="ru-RU" sz="2000" b="1" i="1" dirty="0" smtClean="0">
                <a:solidFill>
                  <a:srgbClr val="0000FF"/>
                </a:solidFill>
              </a:rPr>
              <a:t>(</a:t>
            </a:r>
            <a:r>
              <a:rPr lang="ru-RU" sz="2000" b="1" i="1" dirty="0">
                <a:solidFill>
                  <a:srgbClr val="0000FF"/>
                </a:solidFill>
              </a:rPr>
              <a:t>право </a:t>
            </a:r>
            <a:r>
              <a:rPr lang="ru-RU" sz="2000" b="1" i="1" dirty="0" err="1">
                <a:solidFill>
                  <a:srgbClr val="0000FF"/>
                </a:solidFill>
              </a:rPr>
              <a:t>відмовитися</a:t>
            </a:r>
            <a:r>
              <a:rPr lang="ru-RU" sz="2000" b="1" i="1" dirty="0">
                <a:solidFill>
                  <a:srgbClr val="0000FF"/>
                </a:solidFill>
              </a:rPr>
              <a:t> </a:t>
            </a:r>
            <a:r>
              <a:rPr lang="ru-RU" sz="2000" b="1" i="1" dirty="0" err="1">
                <a:solidFill>
                  <a:srgbClr val="0000FF"/>
                </a:solidFill>
              </a:rPr>
              <a:t>від</a:t>
            </a:r>
            <a:r>
              <a:rPr lang="ru-RU" sz="2000" b="1" i="1" dirty="0">
                <a:solidFill>
                  <a:srgbClr val="0000FF"/>
                </a:solidFill>
              </a:rPr>
              <a:t> </a:t>
            </a:r>
            <a:r>
              <a:rPr lang="ru-RU" sz="2000" b="1" i="1" dirty="0" err="1">
                <a:solidFill>
                  <a:srgbClr val="0000FF"/>
                </a:solidFill>
              </a:rPr>
              <a:t>участі</a:t>
            </a:r>
            <a:r>
              <a:rPr lang="ru-RU" sz="2000" b="1" i="1" dirty="0">
                <a:solidFill>
                  <a:srgbClr val="0000FF"/>
                </a:solidFill>
              </a:rPr>
              <a:t> в </a:t>
            </a:r>
            <a:r>
              <a:rPr lang="ru-RU" sz="2000" b="1" i="1" dirty="0" err="1">
                <a:solidFill>
                  <a:srgbClr val="0000FF"/>
                </a:solidFill>
              </a:rPr>
              <a:t>обговоренні</a:t>
            </a:r>
            <a:r>
              <a:rPr lang="ru-RU" sz="2000" b="1" i="1" dirty="0">
                <a:solidFill>
                  <a:srgbClr val="0000FF"/>
                </a:solidFill>
              </a:rPr>
              <a:t> </a:t>
            </a:r>
            <a:r>
              <a:rPr lang="ru-RU" sz="2000" b="1" i="1" dirty="0" err="1">
                <a:solidFill>
                  <a:srgbClr val="0000FF"/>
                </a:solidFill>
              </a:rPr>
              <a:t>якоїсь</a:t>
            </a:r>
            <a:r>
              <a:rPr lang="ru-RU" sz="2000" b="1" i="1" dirty="0">
                <a:solidFill>
                  <a:srgbClr val="0000FF"/>
                </a:solidFill>
              </a:rPr>
              <a:t> </a:t>
            </a:r>
            <a:r>
              <a:rPr lang="ru-RU" sz="2000" b="1" i="1" dirty="0" err="1">
                <a:solidFill>
                  <a:srgbClr val="0000FF"/>
                </a:solidFill>
              </a:rPr>
              <a:t>проблеми</a:t>
            </a:r>
            <a:r>
              <a:rPr lang="ru-RU" sz="2000" b="1" i="1" dirty="0">
                <a:solidFill>
                  <a:srgbClr val="0000FF"/>
                </a:solidFill>
              </a:rPr>
              <a:t>); </a:t>
            </a:r>
            <a:r>
              <a:rPr lang="ru-RU" sz="2000" b="1" i="1" dirty="0" smtClean="0">
                <a:solidFill>
                  <a:srgbClr val="0000FF"/>
                </a:solidFill>
              </a:rPr>
              <a:t> 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sz="2000" b="1" i="1" dirty="0" smtClean="0">
                <a:solidFill>
                  <a:srgbClr val="0000FF"/>
                </a:solidFill>
              </a:rPr>
              <a:t>«</a:t>
            </a:r>
            <a:r>
              <a:rPr lang="ru-RU" sz="2000" b="1" i="1" dirty="0">
                <a:solidFill>
                  <a:srgbClr val="0000FF"/>
                </a:solidFill>
              </a:rPr>
              <a:t>Стоп»-правило (</a:t>
            </a:r>
            <a:r>
              <a:rPr lang="ru-RU" sz="2000" b="1" i="1" dirty="0" err="1">
                <a:solidFill>
                  <a:srgbClr val="0000FF"/>
                </a:solidFill>
              </a:rPr>
              <a:t>якщо</a:t>
            </a:r>
            <a:r>
              <a:rPr lang="ru-RU" sz="2000" b="1" i="1" dirty="0">
                <a:solidFill>
                  <a:srgbClr val="0000FF"/>
                </a:solidFill>
              </a:rPr>
              <a:t> подальше </a:t>
            </a:r>
            <a:r>
              <a:rPr lang="ru-RU" sz="2000" b="1" i="1" dirty="0" err="1">
                <a:solidFill>
                  <a:srgbClr val="0000FF"/>
                </a:solidFill>
              </a:rPr>
              <a:t>обговорення</a:t>
            </a:r>
            <a:r>
              <a:rPr lang="ru-RU" sz="2000" b="1" i="1" dirty="0">
                <a:solidFill>
                  <a:srgbClr val="0000FF"/>
                </a:solidFill>
              </a:rPr>
              <a:t> </a:t>
            </a:r>
            <a:r>
              <a:rPr lang="ru-RU" sz="2000" b="1" i="1" dirty="0" err="1">
                <a:solidFill>
                  <a:srgbClr val="0000FF"/>
                </a:solidFill>
              </a:rPr>
              <a:t>неприємне</a:t>
            </a:r>
            <a:r>
              <a:rPr lang="ru-RU" sz="2000" b="1" i="1" dirty="0">
                <a:solidFill>
                  <a:srgbClr val="0000FF"/>
                </a:solidFill>
              </a:rPr>
              <a:t> </a:t>
            </a:r>
            <a:r>
              <a:rPr lang="ru-RU" sz="2000" b="1" i="1" dirty="0" err="1">
                <a:solidFill>
                  <a:srgbClr val="0000FF"/>
                </a:solidFill>
              </a:rPr>
              <a:t>або</a:t>
            </a:r>
            <a:r>
              <a:rPr lang="ru-RU" sz="2000" b="1" i="1" dirty="0">
                <a:solidFill>
                  <a:srgbClr val="0000FF"/>
                </a:solidFill>
              </a:rPr>
              <a:t> </a:t>
            </a:r>
            <a:r>
              <a:rPr lang="ru-RU" sz="2000" b="1" i="1" dirty="0" err="1">
                <a:solidFill>
                  <a:srgbClr val="0000FF"/>
                </a:solidFill>
              </a:rPr>
              <a:t>небезпечне</a:t>
            </a:r>
            <a:r>
              <a:rPr lang="ru-RU" sz="2000" b="1" i="1" dirty="0">
                <a:solidFill>
                  <a:srgbClr val="0000FF"/>
                </a:solidFill>
              </a:rPr>
              <a:t> для Вас</a:t>
            </a:r>
            <a:r>
              <a:rPr lang="ru-RU" sz="2000" b="1" i="1" dirty="0" smtClean="0">
                <a:solidFill>
                  <a:srgbClr val="0000FF"/>
                </a:solidFill>
              </a:rPr>
              <a:t>);  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sz="2000" b="1" i="1" dirty="0" smtClean="0">
                <a:solidFill>
                  <a:srgbClr val="0000FF"/>
                </a:solidFill>
              </a:rPr>
              <a:t>«</a:t>
            </a:r>
            <a:r>
              <a:rPr lang="ru-RU" sz="2000" b="1" i="1" dirty="0">
                <a:solidFill>
                  <a:srgbClr val="0000FF"/>
                </a:solidFill>
              </a:rPr>
              <a:t>Я» - </a:t>
            </a:r>
            <a:r>
              <a:rPr lang="ru-RU" sz="2000" b="1" i="1" dirty="0" err="1">
                <a:solidFill>
                  <a:srgbClr val="0000FF"/>
                </a:solidFill>
              </a:rPr>
              <a:t>звернення</a:t>
            </a:r>
            <a:r>
              <a:rPr lang="ru-RU" sz="2000" b="1" i="1" dirty="0">
                <a:solidFill>
                  <a:srgbClr val="0000FF"/>
                </a:solidFill>
              </a:rPr>
              <a:t> (</a:t>
            </a:r>
            <a:r>
              <a:rPr lang="ru-RU" sz="2000" b="1" i="1" dirty="0" err="1">
                <a:solidFill>
                  <a:srgbClr val="0000FF"/>
                </a:solidFill>
              </a:rPr>
              <a:t>говорити</a:t>
            </a:r>
            <a:r>
              <a:rPr lang="ru-RU" sz="2000" b="1" i="1" dirty="0">
                <a:solidFill>
                  <a:srgbClr val="0000FF"/>
                </a:solidFill>
              </a:rPr>
              <a:t> </a:t>
            </a:r>
            <a:r>
              <a:rPr lang="ru-RU" sz="2000" b="1" i="1" dirty="0" err="1">
                <a:solidFill>
                  <a:srgbClr val="0000FF"/>
                </a:solidFill>
              </a:rPr>
              <a:t>від</a:t>
            </a:r>
            <a:r>
              <a:rPr lang="ru-RU" sz="2000" b="1" i="1" dirty="0">
                <a:solidFill>
                  <a:srgbClr val="0000FF"/>
                </a:solidFill>
              </a:rPr>
              <a:t> себе); </a:t>
            </a:r>
            <a:endParaRPr lang="ru-RU" sz="2000" b="1" i="1" dirty="0" smtClean="0">
              <a:solidFill>
                <a:srgbClr val="0000FF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ru-RU" sz="2000" b="1" i="1" dirty="0" smtClean="0">
                <a:solidFill>
                  <a:srgbClr val="0000FF"/>
                </a:solidFill>
              </a:rPr>
              <a:t> </a:t>
            </a:r>
            <a:r>
              <a:rPr lang="ru-RU" sz="2000" b="1" i="1" dirty="0">
                <a:solidFill>
                  <a:srgbClr val="0000FF"/>
                </a:solidFill>
              </a:rPr>
              <a:t>«</a:t>
            </a:r>
            <a:r>
              <a:rPr lang="ru-RU" sz="2000" b="1" i="1" dirty="0" err="1">
                <a:solidFill>
                  <a:srgbClr val="0000FF"/>
                </a:solidFill>
              </a:rPr>
              <a:t>Піднята</a:t>
            </a:r>
            <a:r>
              <a:rPr lang="ru-RU" sz="2000" b="1" i="1" dirty="0">
                <a:solidFill>
                  <a:srgbClr val="0000FF"/>
                </a:solidFill>
              </a:rPr>
              <a:t> рука» (не </a:t>
            </a:r>
            <a:r>
              <a:rPr lang="ru-RU" sz="2000" b="1" i="1" dirty="0" err="1">
                <a:solidFill>
                  <a:srgbClr val="0000FF"/>
                </a:solidFill>
              </a:rPr>
              <a:t>перебивати</a:t>
            </a:r>
            <a:r>
              <a:rPr lang="ru-RU" sz="2000" b="1" i="1" dirty="0">
                <a:solidFill>
                  <a:srgbClr val="0000FF"/>
                </a:solidFill>
              </a:rPr>
              <a:t>, </a:t>
            </a:r>
            <a:r>
              <a:rPr lang="ru-RU" sz="2000" b="1" i="1" dirty="0" err="1">
                <a:solidFill>
                  <a:srgbClr val="0000FF"/>
                </a:solidFill>
              </a:rPr>
              <a:t>говорити</a:t>
            </a:r>
            <a:r>
              <a:rPr lang="ru-RU" sz="2000" b="1" i="1" dirty="0">
                <a:solidFill>
                  <a:srgbClr val="0000FF"/>
                </a:solidFill>
              </a:rPr>
              <a:t> по </a:t>
            </a:r>
            <a:r>
              <a:rPr lang="ru-RU" sz="2000" b="1" i="1" dirty="0" err="1">
                <a:solidFill>
                  <a:srgbClr val="0000FF"/>
                </a:solidFill>
              </a:rPr>
              <a:t>черзі</a:t>
            </a:r>
            <a:r>
              <a:rPr lang="ru-RU" sz="2000" b="1" i="1" dirty="0">
                <a:solidFill>
                  <a:srgbClr val="0000FF"/>
                </a:solidFill>
              </a:rPr>
              <a:t>); </a:t>
            </a:r>
            <a:endParaRPr lang="ru-RU" sz="2000" b="1" i="1" dirty="0" smtClean="0">
              <a:solidFill>
                <a:srgbClr val="0000FF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ru-RU" sz="2000" b="1" i="1" dirty="0" smtClean="0">
                <a:solidFill>
                  <a:srgbClr val="0000FF"/>
                </a:solidFill>
              </a:rPr>
              <a:t> </a:t>
            </a:r>
            <a:r>
              <a:rPr lang="ru-RU" sz="2000" b="1" i="1" dirty="0">
                <a:solidFill>
                  <a:srgbClr val="0000FF"/>
                </a:solidFill>
              </a:rPr>
              <a:t>«2 </a:t>
            </a:r>
            <a:r>
              <a:rPr lang="ru-RU" sz="2000" b="1" i="1" dirty="0" err="1">
                <a:solidFill>
                  <a:srgbClr val="0000FF"/>
                </a:solidFill>
              </a:rPr>
              <a:t>хвилини</a:t>
            </a:r>
            <a:r>
              <a:rPr lang="ru-RU" sz="2000" b="1" i="1" dirty="0">
                <a:solidFill>
                  <a:srgbClr val="0000FF"/>
                </a:solidFill>
              </a:rPr>
              <a:t>» (на </a:t>
            </a:r>
            <a:r>
              <a:rPr lang="ru-RU" sz="2000" b="1" i="1" dirty="0" err="1">
                <a:solidFill>
                  <a:srgbClr val="0000FF"/>
                </a:solidFill>
              </a:rPr>
              <a:t>виступ</a:t>
            </a:r>
            <a:r>
              <a:rPr lang="ru-RU" sz="2000" b="1" i="1" dirty="0">
                <a:solidFill>
                  <a:srgbClr val="0000FF"/>
                </a:solidFill>
              </a:rPr>
              <a:t> та </a:t>
            </a:r>
            <a:r>
              <a:rPr lang="ru-RU" sz="2000" b="1" i="1" dirty="0" err="1">
                <a:solidFill>
                  <a:srgbClr val="0000FF"/>
                </a:solidFill>
              </a:rPr>
              <a:t>коментарі</a:t>
            </a:r>
            <a:r>
              <a:rPr lang="ru-RU" sz="2000" b="1" i="1" dirty="0">
                <a:solidFill>
                  <a:srgbClr val="0000FF"/>
                </a:solidFill>
              </a:rPr>
              <a:t> </a:t>
            </a:r>
            <a:r>
              <a:rPr lang="ru-RU" sz="2000" b="1" i="1" dirty="0" err="1">
                <a:solidFill>
                  <a:srgbClr val="0000FF"/>
                </a:solidFill>
              </a:rPr>
              <a:t>учасників</a:t>
            </a:r>
            <a:r>
              <a:rPr lang="ru-RU" sz="2000" b="1" i="1" dirty="0">
                <a:solidFill>
                  <a:srgbClr val="0000FF"/>
                </a:solidFill>
              </a:rPr>
              <a:t>); </a:t>
            </a:r>
            <a:endParaRPr lang="ru-RU" sz="2000" b="1" i="1" dirty="0" smtClean="0">
              <a:solidFill>
                <a:srgbClr val="0000FF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ru-RU" sz="2000" b="1" i="1" dirty="0" smtClean="0">
                <a:solidFill>
                  <a:srgbClr val="0000FF"/>
                </a:solidFill>
              </a:rPr>
              <a:t> </a:t>
            </a:r>
            <a:r>
              <a:rPr lang="ru-RU" sz="2000" b="1" i="1" dirty="0" err="1">
                <a:solidFill>
                  <a:srgbClr val="0000FF"/>
                </a:solidFill>
              </a:rPr>
              <a:t>Взаємоповага</a:t>
            </a:r>
            <a:r>
              <a:rPr lang="ru-RU" sz="2000" b="1" i="1" dirty="0">
                <a:solidFill>
                  <a:srgbClr val="0000FF"/>
                </a:solidFill>
              </a:rPr>
              <a:t> (</a:t>
            </a:r>
            <a:r>
              <a:rPr lang="ru-RU" sz="2000" b="1" i="1" dirty="0" err="1">
                <a:solidFill>
                  <a:srgbClr val="0000FF"/>
                </a:solidFill>
              </a:rPr>
              <a:t>поважати</a:t>
            </a:r>
            <a:r>
              <a:rPr lang="ru-RU" sz="2000" b="1" i="1" dirty="0">
                <a:solidFill>
                  <a:srgbClr val="0000FF"/>
                </a:solidFill>
              </a:rPr>
              <a:t> один одного та право на </a:t>
            </a:r>
            <a:r>
              <a:rPr lang="ru-RU" sz="2000" b="1" i="1" dirty="0" err="1">
                <a:solidFill>
                  <a:srgbClr val="0000FF"/>
                </a:solidFill>
              </a:rPr>
              <a:t>власну</a:t>
            </a:r>
            <a:r>
              <a:rPr lang="ru-RU" sz="2000" b="1" i="1" dirty="0">
                <a:solidFill>
                  <a:srgbClr val="0000FF"/>
                </a:solidFill>
              </a:rPr>
              <a:t> думку: </a:t>
            </a:r>
            <a:r>
              <a:rPr lang="ru-RU" sz="2000" b="1" i="1" dirty="0" smtClean="0">
                <a:solidFill>
                  <a:srgbClr val="0000FF"/>
                </a:solidFill>
              </a:rPr>
              <a:t>не </a:t>
            </a:r>
            <a:r>
              <a:rPr lang="ru-RU" sz="2000" b="1" i="1" dirty="0" err="1">
                <a:solidFill>
                  <a:srgbClr val="0000FF"/>
                </a:solidFill>
              </a:rPr>
              <a:t>оцінювати</a:t>
            </a:r>
            <a:r>
              <a:rPr lang="ru-RU" sz="2000" b="1" i="1" dirty="0">
                <a:solidFill>
                  <a:srgbClr val="0000FF"/>
                </a:solidFill>
              </a:rPr>
              <a:t> і не </a:t>
            </a:r>
            <a:r>
              <a:rPr lang="ru-RU" sz="2000" b="1" i="1" dirty="0" err="1">
                <a:solidFill>
                  <a:srgbClr val="0000FF"/>
                </a:solidFill>
              </a:rPr>
              <a:t>засудж</a:t>
            </a:r>
            <a:r>
              <a:rPr lang="ru-RU" b="1" i="1" dirty="0" err="1">
                <a:solidFill>
                  <a:srgbClr val="0000FF"/>
                </a:solidFill>
              </a:rPr>
              <a:t>увати</a:t>
            </a:r>
            <a:r>
              <a:rPr lang="ru-RU" b="1" i="1" dirty="0">
                <a:solidFill>
                  <a:srgbClr val="0000FF"/>
                </a:solidFill>
              </a:rPr>
              <a:t>); </a:t>
            </a:r>
            <a:endParaRPr lang="ru-RU" b="1" i="1" dirty="0" smtClean="0">
              <a:solidFill>
                <a:srgbClr val="0000FF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ru-RU" b="1" i="1" dirty="0" smtClean="0">
                <a:solidFill>
                  <a:srgbClr val="0000FF"/>
                </a:solidFill>
              </a:rPr>
              <a:t> </a:t>
            </a:r>
            <a:r>
              <a:rPr lang="ru-RU" b="1" i="1" dirty="0" err="1">
                <a:solidFill>
                  <a:srgbClr val="0000FF"/>
                </a:solidFill>
              </a:rPr>
              <a:t>Мобільний</a:t>
            </a:r>
            <a:r>
              <a:rPr lang="ru-RU" b="1" i="1" dirty="0">
                <a:solidFill>
                  <a:srgbClr val="0000FF"/>
                </a:solidFill>
              </a:rPr>
              <a:t> без звуку</a:t>
            </a:r>
          </a:p>
        </p:txBody>
      </p:sp>
    </p:spTree>
    <p:extLst>
      <p:ext uri="{BB962C8B-B14F-4D97-AF65-F5344CB8AC3E}">
        <p14:creationId xmlns:p14="http://schemas.microsoft.com/office/powerpoint/2010/main" val="3254731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4096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4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ж </a:t>
            </a:r>
            <a:r>
              <a:rPr lang="ru-RU" sz="4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таке</a:t>
            </a:r>
            <a:r>
              <a:rPr lang="ru-RU" sz="4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перша </a:t>
            </a:r>
            <a:r>
              <a:rPr lang="ru-RU" sz="4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психологічна</a:t>
            </a:r>
            <a:r>
              <a:rPr lang="ru-RU" sz="4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4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ru-RU" sz="4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Перша </a:t>
            </a:r>
            <a:r>
              <a:rPr lang="ru-RU" sz="32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психологічна</a:t>
            </a:r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(ППД) </a:t>
            </a:r>
            <a:r>
              <a:rPr lang="ru-RU" sz="32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загально</a:t>
            </a:r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визнається</a:t>
            </a:r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32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простий</a:t>
            </a:r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ефективний</a:t>
            </a:r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метод </a:t>
            </a:r>
            <a:r>
              <a:rPr lang="ru-RU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первісної</a:t>
            </a:r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кризових</a:t>
            </a:r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ситуаціях</a:t>
            </a:r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зараз включено </a:t>
            </a:r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32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мінімальних</a:t>
            </a:r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стандартів</a:t>
            </a:r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</a:t>
            </a:r>
          </a:p>
          <a:p>
            <a:r>
              <a:rPr lang="ru-RU" sz="32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гуманітарних</a:t>
            </a:r>
            <a:r>
              <a:rPr lang="ru-RU" sz="32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353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352928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Перша </a:t>
            </a:r>
            <a:r>
              <a:rPr lang="ru-RU" sz="4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психологічна</a:t>
            </a:r>
            <a:r>
              <a:rPr lang="ru-RU" sz="4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4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набір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навичок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і</a:t>
            </a:r>
          </a:p>
          <a:p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компетенцій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надають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людям,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працюють</a:t>
            </a:r>
            <a:endParaRPr lang="ru-RU" sz="28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контакті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дітьми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знизити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первісний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дистрес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спричинений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нещасними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випадками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стихійним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лихом,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конфліктами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міжособистісним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насильством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кризовими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ситуаціями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5456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71296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ППД - </a:t>
            </a:r>
            <a:r>
              <a:rPr lang="ru-RU" sz="36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...</a:t>
            </a:r>
          </a:p>
          <a:p>
            <a:endParaRPr lang="ru-RU" sz="28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заспокоєння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піклувальників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дистресі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відчувати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себе в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безпеці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спокійно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i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потреб і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стурбованості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шкоди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емоційної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підтримки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задоволенні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нагальних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головних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потреб</a:t>
            </a:r>
          </a:p>
          <a:p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їжі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воді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ковдрі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пристановищі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готовність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вислухати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піклувальників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не</a:t>
            </a:r>
          </a:p>
          <a:p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вимагаючи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аби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вони говорили;</a:t>
            </a:r>
          </a:p>
          <a:p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допомога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дітям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піклувальникам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отриманні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доступу 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3287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Тема 1 Розуміння впливу війни на дітей та доросих - 0010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6" descr="Тема 1 Розуміння впливу війни на дітей та доросих - 0010"/>
          <p:cNvSpPr>
            <a:spLocks noChangeAspect="1" noChangeArrowheads="1"/>
          </p:cNvSpPr>
          <p:nvPr/>
        </p:nvSpPr>
        <p:spPr bwMode="auto">
          <a:xfrm>
            <a:off x="307975" y="2365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236539"/>
            <a:ext cx="813690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ППД – </a:t>
            </a:r>
            <a:r>
              <a:rPr lang="ru-RU" sz="36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6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не...</a:t>
            </a:r>
          </a:p>
          <a:p>
            <a:r>
              <a:rPr lang="ru-RU" sz="28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дещо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чим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займаються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фахівці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професійні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консультації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терапія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заохочення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детального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обговорення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endParaRPr lang="ru-RU" sz="28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викликала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дистрес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пропозиція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дітям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піклувальникам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проаналізувати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те,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 ними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трапилось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тиску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піклувальників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аби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дізнатися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подробиці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ними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сталося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тиску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піклувальників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аби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змусити</a:t>
            </a:r>
            <a:r>
              <a:rPr lang="ru-RU" sz="28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поділитися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своїми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почуттями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реакціями</a:t>
            </a: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1587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6237" y="332656"/>
            <a:ext cx="8568952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Ключові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принципи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роботі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8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дітьми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стані</a:t>
            </a: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дистресу</a:t>
            </a:r>
            <a:endParaRPr lang="ru-RU" sz="28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Дивитися</a:t>
            </a:r>
            <a:endParaRPr lang="ru-RU" sz="2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Проаналізуйте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Виявляйте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очевидними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нагальними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базовими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потребами.</a:t>
            </a:r>
          </a:p>
          <a:p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Виявляйте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стані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важкого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дистресу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Слухати</a:t>
            </a:r>
            <a:endParaRPr lang="ru-RU" sz="2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Зверніться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потрібна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підтримка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Розпитайте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 потреби та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занепокоєння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Вислухайте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допоможіть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заспокоїтися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Направляти</a:t>
            </a:r>
            <a:endParaRPr lang="ru-RU" sz="2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Допоможіть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дітям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задовольнити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їхні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базові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потреби.</a:t>
            </a:r>
          </a:p>
          <a:p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Допоможіть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впоратися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проблемами.</a:t>
            </a:r>
          </a:p>
          <a:p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Надайте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Зв’яжіться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їхніми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батьками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опікунами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Зверніться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фахівців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потреба в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їхній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допомозі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1" i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лікар</a:t>
            </a:r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000" b="1" i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психолог...).</a:t>
            </a:r>
          </a:p>
        </p:txBody>
      </p:sp>
    </p:spTree>
    <p:extLst>
      <p:ext uri="{BB962C8B-B14F-4D97-AF65-F5344CB8AC3E}">
        <p14:creationId xmlns:p14="http://schemas.microsoft.com/office/powerpoint/2010/main" val="378333021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Другая 1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593</TotalTime>
  <Words>1223</Words>
  <Application>Microsoft Office PowerPoint</Application>
  <PresentationFormat>Экран (4:3)</PresentationFormat>
  <Paragraphs>165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Тарас Мельник</dc:creator>
  <cp:lastModifiedBy>Пользователь</cp:lastModifiedBy>
  <cp:revision>71</cp:revision>
  <dcterms:created xsi:type="dcterms:W3CDTF">2023-08-16T06:58:03Z</dcterms:created>
  <dcterms:modified xsi:type="dcterms:W3CDTF">2023-12-04T14:34:36Z</dcterms:modified>
</cp:coreProperties>
</file>